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6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812"/>
  </p:normalViewPr>
  <p:slideViewPr>
    <p:cSldViewPr snapToGrid="0" snapToObjects="1">
      <p:cViewPr>
        <p:scale>
          <a:sx n="59" d="100"/>
          <a:sy n="59" d="100"/>
        </p:scale>
        <p:origin x="4984" y="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A00E-37DE-534B-B7D3-9FE0623772BA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33A4-C574-344F-9584-AD6C52BF1FE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176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33A4-C574-344F-9584-AD6C52BF1FEF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8640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33A4-C574-344F-9584-AD6C52BF1FEF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85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424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113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469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9821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3289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9188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42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42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9911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6290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8467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8852-2CED-3D4A-BA9F-2F010B8D7D25}" type="datetimeFigureOut">
              <a:rPr lang="en-VN" smtClean="0"/>
              <a:t>20/10/2023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91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5" Type="http://schemas.openxmlformats.org/officeDocument/2006/relationships/image" Target="../media/image3.tiff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1.png"/><Relationship Id="rId1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3.wdp"/><Relationship Id="rId18" Type="http://schemas.openxmlformats.org/officeDocument/2006/relationships/image" Target="../media/image21.png"/><Relationship Id="rId3" Type="http://schemas.microsoft.com/office/2007/relationships/hdphoto" Target="../media/hdphoto8.wdp"/><Relationship Id="rId21" Type="http://schemas.microsoft.com/office/2007/relationships/hdphoto" Target="../media/hdphoto17.wdp"/><Relationship Id="rId7" Type="http://schemas.microsoft.com/office/2007/relationships/hdphoto" Target="../media/hdphoto10.wdp"/><Relationship Id="rId12" Type="http://schemas.openxmlformats.org/officeDocument/2006/relationships/image" Target="../media/image18.png"/><Relationship Id="rId17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17.png"/><Relationship Id="rId19" Type="http://schemas.microsoft.com/office/2007/relationships/hdphoto" Target="../media/hdphoto16.wdp"/><Relationship Id="rId4" Type="http://schemas.openxmlformats.org/officeDocument/2006/relationships/image" Target="../media/image14.png"/><Relationship Id="rId9" Type="http://schemas.microsoft.com/office/2007/relationships/hdphoto" Target="../media/hdphoto11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BB830F-E129-374E-A641-2F6738E5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88" y="3826421"/>
            <a:ext cx="4247944" cy="24530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5FDE96-7DB6-0B47-9453-36BCC0570E89}"/>
              </a:ext>
            </a:extLst>
          </p:cNvPr>
          <p:cNvSpPr txBox="1"/>
          <p:nvPr/>
        </p:nvSpPr>
        <p:spPr>
          <a:xfrm>
            <a:off x="2275249" y="517817"/>
            <a:ext cx="435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Photometric prediction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0D232-0840-3A46-8099-8252743A61FD}"/>
              </a:ext>
            </a:extLst>
          </p:cNvPr>
          <p:cNvSpPr txBox="1"/>
          <p:nvPr/>
        </p:nvSpPr>
        <p:spPr>
          <a:xfrm>
            <a:off x="1702568" y="3404059"/>
            <a:ext cx="5822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Spectrophotometric prediction</a:t>
            </a:r>
            <a:endParaRPr lang="en-VN" sz="2000" b="1" dirty="0">
              <a:latin typeface="Helvetica" pitchFamily="2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D8F644-DE73-6B4A-B173-57581CB5201B}"/>
              </a:ext>
            </a:extLst>
          </p:cNvPr>
          <p:cNvGrpSpPr/>
          <p:nvPr/>
        </p:nvGrpSpPr>
        <p:grpSpPr>
          <a:xfrm>
            <a:off x="0" y="3817109"/>
            <a:ext cx="2346905" cy="2322423"/>
            <a:chOff x="0" y="4078375"/>
            <a:chExt cx="2346905" cy="23224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98AF9D-FB45-A245-BDF9-429826B08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40" t="7028" r="14173"/>
            <a:stretch/>
          </p:blipFill>
          <p:spPr>
            <a:xfrm>
              <a:off x="0" y="4078375"/>
              <a:ext cx="2346905" cy="23224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49DAB4-2D22-D844-815F-4E5033C80A0E}"/>
                </a:ext>
              </a:extLst>
            </p:cNvPr>
            <p:cNvSpPr txBox="1"/>
            <p:nvPr/>
          </p:nvSpPr>
          <p:spPr>
            <a:xfrm>
              <a:off x="281163" y="4078375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C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C0BB90-5D3A-2A4F-82F9-AA747B6EC3B1}"/>
              </a:ext>
            </a:extLst>
          </p:cNvPr>
          <p:cNvGrpSpPr/>
          <p:nvPr/>
        </p:nvGrpSpPr>
        <p:grpSpPr>
          <a:xfrm>
            <a:off x="6676699" y="3742623"/>
            <a:ext cx="2393927" cy="2353440"/>
            <a:chOff x="6676699" y="4003889"/>
            <a:chExt cx="2393927" cy="23534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F03A95-F56D-A94D-A952-33BBAD8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62" t="7063" r="13344"/>
            <a:stretch/>
          </p:blipFill>
          <p:spPr>
            <a:xfrm>
              <a:off x="6676699" y="4003889"/>
              <a:ext cx="2393927" cy="235344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4C198-3F13-BC47-9A9B-77A0E782F2B3}"/>
                </a:ext>
              </a:extLst>
            </p:cNvPr>
            <p:cNvSpPr txBox="1"/>
            <p:nvPr/>
          </p:nvSpPr>
          <p:spPr>
            <a:xfrm>
              <a:off x="8666441" y="4003889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E</a:t>
              </a:r>
              <a:endParaRPr lang="en-VN" b="1" dirty="0">
                <a:latin typeface="Helvetica" pitchFamily="2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9CC94F-8B9A-294D-8187-FCF94B3DA693}"/>
              </a:ext>
            </a:extLst>
          </p:cNvPr>
          <p:cNvCxnSpPr>
            <a:cxnSpLocks/>
          </p:cNvCxnSpPr>
          <p:nvPr/>
        </p:nvCxnSpPr>
        <p:spPr>
          <a:xfrm flipH="1">
            <a:off x="6005318" y="3973455"/>
            <a:ext cx="1794770" cy="86300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A2E91DA-A2D0-D944-9713-94176EC89A55}"/>
              </a:ext>
            </a:extLst>
          </p:cNvPr>
          <p:cNvSpPr txBox="1"/>
          <p:nvPr/>
        </p:nvSpPr>
        <p:spPr>
          <a:xfrm>
            <a:off x="1308372" y="969825"/>
            <a:ext cx="332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Polar region not visible, small polar flux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BBD47F-8549-E348-83B4-F95A0580262E}"/>
              </a:ext>
            </a:extLst>
          </p:cNvPr>
          <p:cNvSpPr txBox="1"/>
          <p:nvPr/>
        </p:nvSpPr>
        <p:spPr>
          <a:xfrm>
            <a:off x="4088094" y="5068572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50" b="1" dirty="0">
                <a:solidFill>
                  <a:srgbClr val="7030A0"/>
                </a:solidFill>
                <a:latin typeface="Helvetica" pitchFamily="2" charset="0"/>
              </a:rPr>
              <a:t>Final Spectra</a:t>
            </a:r>
            <a:endParaRPr lang="en-VN" sz="11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4A878D-7A33-BA4B-9879-FA971EDD17F4}"/>
              </a:ext>
            </a:extLst>
          </p:cNvPr>
          <p:cNvSpPr txBox="1"/>
          <p:nvPr/>
        </p:nvSpPr>
        <p:spPr>
          <a:xfrm>
            <a:off x="5327846" y="5214405"/>
            <a:ext cx="1354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b="1" dirty="0">
                <a:solidFill>
                  <a:schemeClr val="accent2"/>
                </a:solidFill>
                <a:latin typeface="Helvetica" pitchFamily="2" charset="0"/>
              </a:rPr>
              <a:t>Polar Spectra</a:t>
            </a:r>
            <a:endParaRPr lang="en-VN" sz="105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B8E401-80E1-3048-A75C-B5B4BD49B8D7}"/>
              </a:ext>
            </a:extLst>
          </p:cNvPr>
          <p:cNvCxnSpPr>
            <a:cxnSpLocks/>
          </p:cNvCxnSpPr>
          <p:nvPr/>
        </p:nvCxnSpPr>
        <p:spPr>
          <a:xfrm>
            <a:off x="1946587" y="4278774"/>
            <a:ext cx="1261538" cy="1911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09F264E-37FF-3342-8F03-69D98498D746}"/>
              </a:ext>
            </a:extLst>
          </p:cNvPr>
          <p:cNvSpPr txBox="1"/>
          <p:nvPr/>
        </p:nvSpPr>
        <p:spPr>
          <a:xfrm>
            <a:off x="212541" y="6103998"/>
            <a:ext cx="209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Spectral Lookup Map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ED2B1-B112-A343-99AE-F00C1B793A2E}"/>
              </a:ext>
            </a:extLst>
          </p:cNvPr>
          <p:cNvSpPr txBox="1"/>
          <p:nvPr/>
        </p:nvSpPr>
        <p:spPr>
          <a:xfrm>
            <a:off x="6898961" y="6051638"/>
            <a:ext cx="209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Spectral Lookup Map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FD926C-9971-C641-BDAB-99C8D20BDFC5}"/>
              </a:ext>
            </a:extLst>
          </p:cNvPr>
          <p:cNvSpPr txBox="1"/>
          <p:nvPr/>
        </p:nvSpPr>
        <p:spPr>
          <a:xfrm>
            <a:off x="6393584" y="2366732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03048B-339E-8F40-8171-90FDA65FAA2C}"/>
              </a:ext>
            </a:extLst>
          </p:cNvPr>
          <p:cNvSpPr txBox="1"/>
          <p:nvPr/>
        </p:nvSpPr>
        <p:spPr>
          <a:xfrm>
            <a:off x="1635780" y="3842650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5A320-0587-B94A-BA80-A21F4DD4E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673" y="1196787"/>
            <a:ext cx="4600332" cy="2117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75B40-FC93-C445-B7F1-E1F038C0D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9826"/>
            <a:ext cx="4572000" cy="21041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6C9264-BA55-7344-A498-79E681AE8214}"/>
              </a:ext>
            </a:extLst>
          </p:cNvPr>
          <p:cNvSpPr txBox="1"/>
          <p:nvPr/>
        </p:nvSpPr>
        <p:spPr>
          <a:xfrm>
            <a:off x="5110058" y="953266"/>
            <a:ext cx="2567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Polar region visible, large polar flux</a:t>
            </a:r>
            <a:endParaRPr lang="en-VN" sz="12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5FC5D-E16C-8443-A8E6-C465240109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58" b="86368" l="17784" r="92179">
                        <a14:foregroundMark x1="17970" y1="42803" x2="17970" y2="42803"/>
                        <a14:foregroundMark x1="60242" y1="79123" x2="60242" y2="79123"/>
                        <a14:foregroundMark x1="56983" y1="83508" x2="56983" y2="83508"/>
                        <a14:foregroundMark x1="89385" y1="48046" x2="89385" y2="48046"/>
                        <a14:foregroundMark x1="92179" y1="45377" x2="92179" y2="45377"/>
                        <a14:foregroundMark x1="56518" y1="11153" x2="56518" y2="11153"/>
                        <a14:foregroundMark x1="54935" y1="86368" x2="54935" y2="86368"/>
                      </a14:backgroundRemoval>
                    </a14:imgEffect>
                  </a14:imgLayer>
                </a14:imgProps>
              </a:ext>
            </a:extLst>
          </a:blip>
          <a:srcRect l="14257" t="4667" r="5277" b="11147"/>
          <a:stretch/>
        </p:blipFill>
        <p:spPr>
          <a:xfrm>
            <a:off x="7800088" y="423122"/>
            <a:ext cx="1191864" cy="12179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1B2017F-1345-4A40-80C1-8DAB0F9A8659}"/>
              </a:ext>
            </a:extLst>
          </p:cNvPr>
          <p:cNvSpPr txBox="1"/>
          <p:nvPr/>
        </p:nvSpPr>
        <p:spPr>
          <a:xfrm>
            <a:off x="2924618" y="5314568"/>
            <a:ext cx="1354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b="1" dirty="0">
                <a:solidFill>
                  <a:srgbClr val="FF0000"/>
                </a:solidFill>
                <a:latin typeface="Helvetica" pitchFamily="2" charset="0"/>
              </a:rPr>
              <a:t>Band Spectra</a:t>
            </a:r>
            <a:endParaRPr lang="en-VN" sz="105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B4EB5-0036-D44D-8E29-ED07456DE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4" b="89990" l="9963" r="91713">
                        <a14:foregroundMark x1="56331" y1="9914" x2="56331" y2="9914"/>
                        <a14:foregroundMark x1="91713" y1="42898" x2="91713" y2="42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25" y="423830"/>
            <a:ext cx="1438808" cy="14053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5E72E5-1D02-D34E-AF6D-17DFE23FEB25}"/>
              </a:ext>
            </a:extLst>
          </p:cNvPr>
          <p:cNvCxnSpPr>
            <a:cxnSpLocks/>
          </p:cNvCxnSpPr>
          <p:nvPr/>
        </p:nvCxnSpPr>
        <p:spPr>
          <a:xfrm>
            <a:off x="1173452" y="1486825"/>
            <a:ext cx="462328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8DCE8-6C5F-034C-B50A-5C2C72CE4118}"/>
              </a:ext>
            </a:extLst>
          </p:cNvPr>
          <p:cNvCxnSpPr>
            <a:cxnSpLocks/>
          </p:cNvCxnSpPr>
          <p:nvPr/>
        </p:nvCxnSpPr>
        <p:spPr>
          <a:xfrm flipH="1">
            <a:off x="7570240" y="1365473"/>
            <a:ext cx="504755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A6DCE5-2008-1841-B068-040E0B621287}"/>
              </a:ext>
            </a:extLst>
          </p:cNvPr>
          <p:cNvCxnSpPr>
            <a:cxnSpLocks/>
          </p:cNvCxnSpPr>
          <p:nvPr/>
        </p:nvCxnSpPr>
        <p:spPr>
          <a:xfrm flipV="1">
            <a:off x="2003466" y="4618064"/>
            <a:ext cx="1180716" cy="49298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DBD2BC-FBF6-B44A-9D25-3E7FAD1617AD}"/>
              </a:ext>
            </a:extLst>
          </p:cNvPr>
          <p:cNvSpPr txBox="1"/>
          <p:nvPr/>
        </p:nvSpPr>
        <p:spPr>
          <a:xfrm>
            <a:off x="6851496" y="3784454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1399D4-53E9-004D-ACBD-AB0693387B39}"/>
              </a:ext>
            </a:extLst>
          </p:cNvPr>
          <p:cNvSpPr txBox="1"/>
          <p:nvPr/>
        </p:nvSpPr>
        <p:spPr>
          <a:xfrm>
            <a:off x="6487230" y="1261052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F5274F-DD7E-D247-B9FD-39F49E146006}"/>
              </a:ext>
            </a:extLst>
          </p:cNvPr>
          <p:cNvSpPr txBox="1"/>
          <p:nvPr/>
        </p:nvSpPr>
        <p:spPr>
          <a:xfrm>
            <a:off x="1938208" y="1287293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31D6EA-9E0F-C040-BDA5-5D0A3ACF5D77}"/>
              </a:ext>
            </a:extLst>
          </p:cNvPr>
          <p:cNvSpPr txBox="1"/>
          <p:nvPr/>
        </p:nvSpPr>
        <p:spPr>
          <a:xfrm>
            <a:off x="6137884" y="4064736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C129B-A78E-9A40-B3DB-6955C5B4D99F}"/>
              </a:ext>
            </a:extLst>
          </p:cNvPr>
          <p:cNvSpPr txBox="1"/>
          <p:nvPr/>
        </p:nvSpPr>
        <p:spPr>
          <a:xfrm>
            <a:off x="69523" y="570430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A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08FC0-F9F2-D642-8225-8BE420C49FA9}"/>
              </a:ext>
            </a:extLst>
          </p:cNvPr>
          <p:cNvSpPr txBox="1"/>
          <p:nvPr/>
        </p:nvSpPr>
        <p:spPr>
          <a:xfrm>
            <a:off x="7501716" y="579122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B</a:t>
            </a:r>
            <a:endParaRPr lang="en-VN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7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E5FDE96-7DB6-0B47-9453-36BCC0570E89}"/>
              </a:ext>
            </a:extLst>
          </p:cNvPr>
          <p:cNvSpPr txBox="1"/>
          <p:nvPr/>
        </p:nvSpPr>
        <p:spPr>
          <a:xfrm>
            <a:off x="3211179" y="22759"/>
            <a:ext cx="280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Photometry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0D232-0840-3A46-8099-8252743A61FD}"/>
              </a:ext>
            </a:extLst>
          </p:cNvPr>
          <p:cNvSpPr txBox="1"/>
          <p:nvPr/>
        </p:nvSpPr>
        <p:spPr>
          <a:xfrm>
            <a:off x="3169268" y="3369030"/>
            <a:ext cx="280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Spectroscopy</a:t>
            </a:r>
            <a:endParaRPr lang="en-VN" b="1" dirty="0">
              <a:latin typeface="Helvetica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A85880-E2C7-D346-B6A9-2003D38A2050}"/>
              </a:ext>
            </a:extLst>
          </p:cNvPr>
          <p:cNvGrpSpPr/>
          <p:nvPr/>
        </p:nvGrpSpPr>
        <p:grpSpPr>
          <a:xfrm>
            <a:off x="216533" y="937414"/>
            <a:ext cx="4211085" cy="2918489"/>
            <a:chOff x="216533" y="937414"/>
            <a:chExt cx="4211085" cy="29184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BEC1B1-AF89-F243-BBC6-1A328110A28F}"/>
                </a:ext>
              </a:extLst>
            </p:cNvPr>
            <p:cNvGrpSpPr/>
            <p:nvPr/>
          </p:nvGrpSpPr>
          <p:grpSpPr>
            <a:xfrm>
              <a:off x="216533" y="937414"/>
              <a:ext cx="4211085" cy="2918489"/>
              <a:chOff x="4646951" y="2908658"/>
              <a:chExt cx="4211085" cy="291848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D214771-3896-C641-9649-C7F24DD6D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6951" y="2908658"/>
                <a:ext cx="4211085" cy="208040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EE69F06-0F82-8B40-AF70-891F6DD03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40635" y="4522642"/>
                <a:ext cx="1330388" cy="130450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A09233-1CE8-4144-918F-A95D9C8B30A1}"/>
                </a:ext>
              </a:extLst>
            </p:cNvPr>
            <p:cNvSpPr txBox="1"/>
            <p:nvPr/>
          </p:nvSpPr>
          <p:spPr>
            <a:xfrm>
              <a:off x="567199" y="1056012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A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242C22-AD37-FC4F-A63F-413D97A1D083}"/>
              </a:ext>
            </a:extLst>
          </p:cNvPr>
          <p:cNvGrpSpPr/>
          <p:nvPr/>
        </p:nvGrpSpPr>
        <p:grpSpPr>
          <a:xfrm>
            <a:off x="4720177" y="937414"/>
            <a:ext cx="4211083" cy="2954836"/>
            <a:chOff x="4720177" y="937414"/>
            <a:chExt cx="4211083" cy="29548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A3CE67-8404-584D-888F-2BAACADAFB3B}"/>
                </a:ext>
              </a:extLst>
            </p:cNvPr>
            <p:cNvGrpSpPr/>
            <p:nvPr/>
          </p:nvGrpSpPr>
          <p:grpSpPr>
            <a:xfrm>
              <a:off x="4720177" y="937414"/>
              <a:ext cx="4211083" cy="2954836"/>
              <a:chOff x="-52465" y="2192913"/>
              <a:chExt cx="4211083" cy="29548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0483713-B30F-0943-8D47-16CE9732C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2465" y="2192913"/>
                <a:ext cx="4211083" cy="208040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4FF44-34B9-F849-850E-CD286710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35826" y="3843245"/>
                <a:ext cx="1330387" cy="130450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DB0432-63F3-CB47-8E0F-0D20EB679622}"/>
                </a:ext>
              </a:extLst>
            </p:cNvPr>
            <p:cNvSpPr txBox="1"/>
            <p:nvPr/>
          </p:nvSpPr>
          <p:spPr>
            <a:xfrm>
              <a:off x="5135861" y="1075551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B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D8F644-DE73-6B4A-B173-57581CB5201B}"/>
              </a:ext>
            </a:extLst>
          </p:cNvPr>
          <p:cNvGrpSpPr/>
          <p:nvPr/>
        </p:nvGrpSpPr>
        <p:grpSpPr>
          <a:xfrm>
            <a:off x="0" y="4078375"/>
            <a:ext cx="2346905" cy="2322423"/>
            <a:chOff x="0" y="4078375"/>
            <a:chExt cx="2346905" cy="23224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98AF9D-FB45-A245-BDF9-429826B08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40" t="7028" r="14173"/>
            <a:stretch/>
          </p:blipFill>
          <p:spPr>
            <a:xfrm>
              <a:off x="0" y="4078375"/>
              <a:ext cx="2346905" cy="23224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49DAB4-2D22-D844-815F-4E5033C80A0E}"/>
                </a:ext>
              </a:extLst>
            </p:cNvPr>
            <p:cNvSpPr txBox="1"/>
            <p:nvPr/>
          </p:nvSpPr>
          <p:spPr>
            <a:xfrm>
              <a:off x="281163" y="4078375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C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DCAE18-C315-FB43-A34F-69E5A06CB6DA}"/>
              </a:ext>
            </a:extLst>
          </p:cNvPr>
          <p:cNvGrpSpPr/>
          <p:nvPr/>
        </p:nvGrpSpPr>
        <p:grpSpPr>
          <a:xfrm>
            <a:off x="2514294" y="4002147"/>
            <a:ext cx="4042038" cy="2312442"/>
            <a:chOff x="2514294" y="4002147"/>
            <a:chExt cx="4042038" cy="23124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70FF78-7234-BF4E-88C7-5F1714DA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931"/>
            <a:stretch/>
          </p:blipFill>
          <p:spPr>
            <a:xfrm>
              <a:off x="2514294" y="4002147"/>
              <a:ext cx="4042038" cy="23124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4F9AA-F8F1-6741-8440-20CD8E16A1AC}"/>
                </a:ext>
              </a:extLst>
            </p:cNvPr>
            <p:cNvSpPr txBox="1"/>
            <p:nvPr/>
          </p:nvSpPr>
          <p:spPr>
            <a:xfrm>
              <a:off x="2805888" y="4140834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D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C0BB90-5D3A-2A4F-82F9-AA747B6EC3B1}"/>
              </a:ext>
            </a:extLst>
          </p:cNvPr>
          <p:cNvGrpSpPr/>
          <p:nvPr/>
        </p:nvGrpSpPr>
        <p:grpSpPr>
          <a:xfrm>
            <a:off x="6676699" y="4002147"/>
            <a:ext cx="2393927" cy="2355182"/>
            <a:chOff x="6676699" y="4002147"/>
            <a:chExt cx="2393927" cy="23551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F03A95-F56D-A94D-A952-33BBAD8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562" t="6994" r="13344"/>
            <a:stretch/>
          </p:blipFill>
          <p:spPr>
            <a:xfrm>
              <a:off x="6676699" y="4002147"/>
              <a:ext cx="2393927" cy="235518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4C198-3F13-BC47-9A9B-77A0E782F2B3}"/>
                </a:ext>
              </a:extLst>
            </p:cNvPr>
            <p:cNvSpPr txBox="1"/>
            <p:nvPr/>
          </p:nvSpPr>
          <p:spPr>
            <a:xfrm>
              <a:off x="8666441" y="4003889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E</a:t>
              </a:r>
              <a:endParaRPr lang="en-VN" b="1" dirty="0">
                <a:latin typeface="Helvetica" pitchFamily="2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9CC94F-8B9A-294D-8187-FCF94B3DA693}"/>
              </a:ext>
            </a:extLst>
          </p:cNvPr>
          <p:cNvCxnSpPr>
            <a:cxnSpLocks/>
          </p:cNvCxnSpPr>
          <p:nvPr/>
        </p:nvCxnSpPr>
        <p:spPr>
          <a:xfrm flipV="1">
            <a:off x="6003996" y="4309207"/>
            <a:ext cx="1648483" cy="5310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06C9264-BA55-7344-A498-79E681AE8214}"/>
              </a:ext>
            </a:extLst>
          </p:cNvPr>
          <p:cNvSpPr txBox="1"/>
          <p:nvPr/>
        </p:nvSpPr>
        <p:spPr>
          <a:xfrm>
            <a:off x="5135861" y="675803"/>
            <a:ext cx="389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Polar region visible, </a:t>
            </a:r>
            <a:r>
              <a:rPr lang="en-US" sz="1400" b="1" i="1" dirty="0">
                <a:latin typeface="Helvetica Bold Oblique" pitchFamily="2" charset="0"/>
              </a:rPr>
              <a:t>large polar flux</a:t>
            </a:r>
            <a:endParaRPr lang="en-VN" sz="1400" b="1" i="1" dirty="0">
              <a:latin typeface="Helvetica Bold Oblique" pitchFamily="2" charset="0"/>
            </a:endParaRPr>
          </a:p>
          <a:p>
            <a:pPr algn="ctr"/>
            <a:endParaRPr lang="en-VN" sz="1400" b="1" dirty="0"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E91DA-A2D0-D944-9713-94176EC89A55}"/>
              </a:ext>
            </a:extLst>
          </p:cNvPr>
          <p:cNvSpPr txBox="1"/>
          <p:nvPr/>
        </p:nvSpPr>
        <p:spPr>
          <a:xfrm>
            <a:off x="287160" y="679620"/>
            <a:ext cx="406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Polar region not visible, </a:t>
            </a:r>
            <a:r>
              <a:rPr lang="en-US" sz="1400" b="1" i="1" dirty="0">
                <a:latin typeface="Helvetica Bold Oblique" pitchFamily="2" charset="0"/>
              </a:rPr>
              <a:t>small polar flux</a:t>
            </a:r>
            <a:endParaRPr lang="en-VN" sz="1400" b="1" i="1" dirty="0">
              <a:latin typeface="Helvetica Bold Obliqu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BBD47F-8549-E348-83B4-F95A0580262E}"/>
              </a:ext>
            </a:extLst>
          </p:cNvPr>
          <p:cNvSpPr txBox="1"/>
          <p:nvPr/>
        </p:nvSpPr>
        <p:spPr>
          <a:xfrm>
            <a:off x="2920912" y="5239586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b="1" i="1" dirty="0">
                <a:solidFill>
                  <a:schemeClr val="accent2"/>
                </a:solidFill>
                <a:latin typeface="Helvetica Bold Oblique" pitchFamily="2" charset="0"/>
              </a:rPr>
              <a:t>Band Spectra</a:t>
            </a:r>
            <a:endParaRPr lang="en-VN" sz="1200" b="1" i="1" dirty="0">
              <a:solidFill>
                <a:schemeClr val="accent2"/>
              </a:solidFill>
              <a:latin typeface="Helvetica Bold Obliqu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4A878D-7A33-BA4B-9879-FA971EDD17F4}"/>
              </a:ext>
            </a:extLst>
          </p:cNvPr>
          <p:cNvSpPr txBox="1"/>
          <p:nvPr/>
        </p:nvSpPr>
        <p:spPr>
          <a:xfrm>
            <a:off x="5201387" y="5290006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b="1" i="1" dirty="0">
                <a:solidFill>
                  <a:schemeClr val="accent6">
                    <a:lumMod val="75000"/>
                  </a:schemeClr>
                </a:solidFill>
                <a:latin typeface="Helvetica Bold Oblique" pitchFamily="2" charset="0"/>
              </a:rPr>
              <a:t>Polar Spectra</a:t>
            </a:r>
            <a:endParaRPr lang="en-VN" sz="1200" b="1" i="1" dirty="0">
              <a:solidFill>
                <a:schemeClr val="accent6">
                  <a:lumMod val="75000"/>
                </a:schemeClr>
              </a:solidFill>
              <a:latin typeface="Helvetica Bold Oblique" pitchFamily="2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B8E401-80E1-3048-A75C-B5B4BD49B8D7}"/>
              </a:ext>
            </a:extLst>
          </p:cNvPr>
          <p:cNvCxnSpPr>
            <a:cxnSpLocks/>
          </p:cNvCxnSpPr>
          <p:nvPr/>
        </p:nvCxnSpPr>
        <p:spPr>
          <a:xfrm flipH="1" flipV="1">
            <a:off x="1776334" y="4540041"/>
            <a:ext cx="1236689" cy="46481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09F264E-37FF-3342-8F03-69D98498D746}"/>
              </a:ext>
            </a:extLst>
          </p:cNvPr>
          <p:cNvSpPr txBox="1"/>
          <p:nvPr/>
        </p:nvSpPr>
        <p:spPr>
          <a:xfrm>
            <a:off x="253914" y="6373426"/>
            <a:ext cx="2092991" cy="3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Spectral Lookup Map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ED2B1-B112-A343-99AE-F00C1B793A2E}"/>
              </a:ext>
            </a:extLst>
          </p:cNvPr>
          <p:cNvSpPr txBox="1"/>
          <p:nvPr/>
        </p:nvSpPr>
        <p:spPr>
          <a:xfrm>
            <a:off x="6977635" y="6373426"/>
            <a:ext cx="2092991" cy="3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Spectral Lookup Map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FD926C-9971-C641-BDAB-99C8D20BDFC5}"/>
              </a:ext>
            </a:extLst>
          </p:cNvPr>
          <p:cNvSpPr txBox="1"/>
          <p:nvPr/>
        </p:nvSpPr>
        <p:spPr>
          <a:xfrm>
            <a:off x="6393584" y="2366732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A06E1-E6B5-0241-A225-DFC89D1E34F6}"/>
              </a:ext>
            </a:extLst>
          </p:cNvPr>
          <p:cNvSpPr txBox="1"/>
          <p:nvPr/>
        </p:nvSpPr>
        <p:spPr>
          <a:xfrm>
            <a:off x="2172802" y="2384063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03048B-339E-8F40-8171-90FDA65FAA2C}"/>
              </a:ext>
            </a:extLst>
          </p:cNvPr>
          <p:cNvSpPr txBox="1"/>
          <p:nvPr/>
        </p:nvSpPr>
        <p:spPr>
          <a:xfrm>
            <a:off x="1635780" y="4103916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1399D4-53E9-004D-ACBD-AB0693387B39}"/>
              </a:ext>
            </a:extLst>
          </p:cNvPr>
          <p:cNvSpPr txBox="1"/>
          <p:nvPr/>
        </p:nvSpPr>
        <p:spPr>
          <a:xfrm>
            <a:off x="6847926" y="4010083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8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B90DC-3348-4540-AFFE-4E32E2EA8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00" b="81750" l="29389" r="72389">
                        <a14:foregroundMark x1="51111" y1="18083" x2="51111" y2="18083"/>
                        <a14:foregroundMark x1="72389" y1="47250" x2="72389" y2="47250"/>
                        <a14:foregroundMark x1="52167" y1="81833" x2="52167" y2="81833"/>
                        <a14:foregroundMark x1="29389" y1="45167" x2="29389" y2="45167"/>
                      </a14:backgroundRemoval>
                    </a14:imgEffect>
                  </a14:imgLayer>
                </a14:imgProps>
              </a:ext>
            </a:extLst>
          </a:blip>
          <a:srcRect l="26976" t="12663" r="24506" b="12740"/>
          <a:stretch/>
        </p:blipFill>
        <p:spPr>
          <a:xfrm>
            <a:off x="7860629" y="5258410"/>
            <a:ext cx="2661882" cy="272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964F-8B37-514B-AAFA-49D9BF70F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417" b="83583" l="28667" r="73056">
                        <a14:foregroundMark x1="51167" y1="17417" x2="51167" y2="17417"/>
                        <a14:foregroundMark x1="28667" y1="49500" x2="28667" y2="49500"/>
                        <a14:foregroundMark x1="73111" y1="50250" x2="73111" y2="50250"/>
                        <a14:foregroundMark x1="51167" y1="83583" x2="51167" y2="83583"/>
                      </a14:backgroundRemoval>
                    </a14:imgEffect>
                  </a14:imgLayer>
                </a14:imgProps>
              </a:ext>
            </a:extLst>
          </a:blip>
          <a:srcRect l="26473" t="13659" r="23845" b="12303"/>
          <a:stretch/>
        </p:blipFill>
        <p:spPr>
          <a:xfrm>
            <a:off x="4940474" y="6332151"/>
            <a:ext cx="2725784" cy="2708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0CE78-D8C3-A248-B6A9-5018CC790F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00" b="83750" l="28278" r="73056">
                        <a14:foregroundMark x1="51222" y1="17583" x2="51222" y2="17583"/>
                        <a14:foregroundMark x1="28333" y1="50250" x2="28333" y2="50250"/>
                        <a14:foregroundMark x1="73111" y1="48667" x2="73111" y2="48667"/>
                        <a14:foregroundMark x1="50944" y1="83750" x2="50944" y2="83750"/>
                      </a14:backgroundRemoval>
                    </a14:imgEffect>
                  </a14:imgLayer>
                </a14:imgProps>
              </a:ext>
            </a:extLst>
          </a:blip>
          <a:srcRect l="26521" t="12564" r="24017" b="12839"/>
          <a:stretch/>
        </p:blipFill>
        <p:spPr>
          <a:xfrm>
            <a:off x="7845552" y="2249770"/>
            <a:ext cx="2713703" cy="2728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C178A-F01A-FE41-BCF9-EA02355177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000" b="82833" l="28667" r="72556">
                        <a14:foregroundMark x1="50333" y1="18083" x2="50333" y2="18083"/>
                        <a14:foregroundMark x1="28667" y1="50000" x2="28667" y2="50000"/>
                        <a14:foregroundMark x1="72556" y1="49333" x2="72556" y2="49333"/>
                        <a14:foregroundMark x1="50833" y1="82833" x2="50833" y2="82833"/>
                      </a14:backgroundRemoval>
                    </a14:imgEffect>
                  </a14:imgLayer>
                </a14:imgProps>
              </a:ext>
            </a:extLst>
          </a:blip>
          <a:srcRect l="26660" t="12984" r="24105" b="12303"/>
          <a:stretch/>
        </p:blipFill>
        <p:spPr>
          <a:xfrm>
            <a:off x="1763486" y="5986628"/>
            <a:ext cx="2701255" cy="2732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934587-1F81-5E49-8A27-09ACB97BA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000" b="83333" l="28667" r="72778">
                        <a14:foregroundMark x1="50667" y1="17083" x2="50667" y2="17083"/>
                        <a14:foregroundMark x1="72778" y1="49583" x2="72778" y2="49583"/>
                        <a14:foregroundMark x1="28722" y1="49833" x2="28722" y2="49833"/>
                        <a14:foregroundMark x1="50389" y1="83333" x2="50389" y2="83333"/>
                      </a14:backgroundRemoval>
                    </a14:imgEffect>
                  </a14:imgLayer>
                </a14:imgProps>
              </a:ext>
            </a:extLst>
          </a:blip>
          <a:srcRect l="26191" t="12611" r="23958" b="12303"/>
          <a:stretch/>
        </p:blipFill>
        <p:spPr>
          <a:xfrm>
            <a:off x="7912626" y="-627729"/>
            <a:ext cx="2735011" cy="2746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541FF-51CB-404E-BFD5-C0B8AB71B9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250" b="84000" l="28278" r="73389">
                        <a14:foregroundMark x1="50833" y1="16333" x2="50833" y2="16333"/>
                        <a14:foregroundMark x1="28278" y1="49250" x2="28278" y2="49250"/>
                        <a14:foregroundMark x1="73389" y1="49250" x2="73389" y2="49250"/>
                        <a14:foregroundMark x1="50667" y1="84000" x2="50667" y2="84000"/>
                      </a14:backgroundRemoval>
                    </a14:imgEffect>
                  </a14:imgLayer>
                </a14:imgProps>
              </a:ext>
            </a:extLst>
          </a:blip>
          <a:srcRect l="26368" t="11894" r="23632" b="12955"/>
          <a:stretch/>
        </p:blipFill>
        <p:spPr>
          <a:xfrm>
            <a:off x="-1444752" y="4957801"/>
            <a:ext cx="2743200" cy="274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853960-AE8D-C14A-9086-C8D29C2C450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000" b="83833" l="28778" r="73056">
                        <a14:foregroundMark x1="51167" y1="18083" x2="51167" y2="18083"/>
                        <a14:foregroundMark x1="28778" y1="54417" x2="28778" y2="54417"/>
                        <a14:foregroundMark x1="73111" y1="50833" x2="73111" y2="50833"/>
                        <a14:foregroundMark x1="50889" y1="83833" x2="50889" y2="83833"/>
                      </a14:backgroundRemoval>
                    </a14:imgEffect>
                  </a14:imgLayer>
                </a14:imgProps>
              </a:ext>
            </a:extLst>
          </a:blip>
          <a:srcRect l="25980" t="12546" r="24020" b="12303"/>
          <a:stretch/>
        </p:blipFill>
        <p:spPr>
          <a:xfrm>
            <a:off x="-2409300" y="2013660"/>
            <a:ext cx="2743200" cy="2748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FF6EE-1927-EF4D-83CA-AC27FC0817B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000" b="82000" l="29000" r="73389">
                        <a14:foregroundMark x1="50056" y1="18250" x2="50056" y2="18250"/>
                        <a14:foregroundMark x1="49833" y1="16000" x2="49833" y2="16000"/>
                        <a14:foregroundMark x1="73444" y1="48167" x2="73444" y2="48167"/>
                        <a14:foregroundMark x1="52111" y1="82083" x2="52111" y2="82083"/>
                        <a14:foregroundMark x1="29000" y1="48583" x2="29000" y2="48583"/>
                      </a14:backgroundRemoval>
                    </a14:imgEffect>
                  </a14:imgLayer>
                </a14:imgProps>
              </a:ext>
            </a:extLst>
          </a:blip>
          <a:srcRect l="25986" t="12874" r="23970" b="13361"/>
          <a:stretch/>
        </p:blipFill>
        <p:spPr>
          <a:xfrm>
            <a:off x="1396290" y="-1976747"/>
            <a:ext cx="2745600" cy="26980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850371-08A0-8144-A17B-DEE036CA35B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6917" b="83250" l="28278" r="73667">
                        <a14:foregroundMark x1="50278" y1="16917" x2="50278" y2="16917"/>
                        <a14:foregroundMark x1="28278" y1="50417" x2="28278" y2="50417"/>
                        <a14:foregroundMark x1="50944" y1="83250" x2="50944" y2="83250"/>
                        <a14:foregroundMark x1="72222" y1="51833" x2="72222" y2="51833"/>
                        <a14:foregroundMark x1="73667" y1="49583" x2="73667" y2="49583"/>
                      </a14:backgroundRemoval>
                    </a14:imgEffect>
                  </a14:imgLayer>
                </a14:imgProps>
              </a:ext>
            </a:extLst>
          </a:blip>
          <a:srcRect l="27340" t="14101" r="24631" b="13399"/>
          <a:stretch/>
        </p:blipFill>
        <p:spPr>
          <a:xfrm>
            <a:off x="4589316" y="-1654628"/>
            <a:ext cx="2635032" cy="2651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E860E5-D716-3344-84C1-8CA73EA7B44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500" b="83583" l="29500" r="73000">
                        <a14:foregroundMark x1="29500" y1="50000" x2="29500" y2="50000"/>
                        <a14:foregroundMark x1="51167" y1="18583" x2="51167" y2="18583"/>
                        <a14:foregroundMark x1="51444" y1="16583" x2="51444" y2="16583"/>
                        <a14:foregroundMark x1="71611" y1="46333" x2="71611" y2="46333"/>
                        <a14:foregroundMark x1="73000" y1="50417" x2="73000" y2="50417"/>
                        <a14:foregroundMark x1="52222" y1="83583" x2="52222" y2="83583"/>
                      </a14:backgroundRemoval>
                    </a14:imgEffect>
                  </a14:imgLayer>
                </a14:imgProps>
              </a:ext>
            </a:extLst>
          </a:blip>
          <a:srcRect l="27340" t="14354" r="24505" b="13333"/>
          <a:stretch/>
        </p:blipFill>
        <p:spPr>
          <a:xfrm>
            <a:off x="-1682266" y="-744732"/>
            <a:ext cx="2641964" cy="26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6800</TotalTime>
  <Words>106</Words>
  <Application>Microsoft Macintosh PowerPoint</Application>
  <PresentationFormat>On-screen Show (4:3)</PresentationFormat>
  <Paragraphs>38</Paragraphs>
  <Slides>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Bold Oblique</vt:lpstr>
      <vt:lpstr>Helvetica Bold Oblique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cp:lastPrinted>2023-10-21T19:27:12Z</cp:lastPrinted>
  <dcterms:created xsi:type="dcterms:W3CDTF">2023-10-20T23:38:09Z</dcterms:created>
  <dcterms:modified xsi:type="dcterms:W3CDTF">2023-10-25T16:58:24Z</dcterms:modified>
</cp:coreProperties>
</file>